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7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7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3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2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9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9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E729-D8DF-4397-8C2A-3776BBA7F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4" y="1438402"/>
            <a:ext cx="8637073" cy="2920713"/>
          </a:xfrm>
        </p:spPr>
        <p:txBody>
          <a:bodyPr>
            <a:normAutofit fontScale="90000"/>
          </a:bodyPr>
          <a:lstStyle/>
          <a:p>
            <a:r>
              <a:rPr lang="it-IT" dirty="0"/>
              <a:t>Sottosviluppo</a:t>
            </a:r>
            <a:br>
              <a:rPr lang="it-IT" dirty="0"/>
            </a:br>
            <a:r>
              <a:rPr lang="it-IT" dirty="0"/>
              <a:t>&amp;</a:t>
            </a:r>
            <a:br>
              <a:rPr lang="it-IT" dirty="0"/>
            </a:br>
            <a:r>
              <a:rPr lang="it-IT" dirty="0"/>
              <a:t>sviluppo </a:t>
            </a:r>
            <a:br>
              <a:rPr lang="it-IT" dirty="0"/>
            </a:br>
            <a:r>
              <a:rPr lang="it-IT" dirty="0"/>
              <a:t>eco-compatibile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4FABA-06DB-419A-8989-7C3CD901E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4359115"/>
            <a:ext cx="8637072" cy="977621"/>
          </a:xfrm>
        </p:spPr>
        <p:txBody>
          <a:bodyPr/>
          <a:lstStyle/>
          <a:p>
            <a:r>
              <a:rPr lang="it-IT" dirty="0"/>
              <a:t>di</a:t>
            </a:r>
          </a:p>
          <a:p>
            <a:r>
              <a:rPr lang="it-IT" dirty="0"/>
              <a:t>Lanza matteo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43869-C5D0-49AF-A4F9-7ED4C6437EFC}"/>
              </a:ext>
            </a:extLst>
          </p:cNvPr>
          <p:cNvSpPr/>
          <p:nvPr/>
        </p:nvSpPr>
        <p:spPr>
          <a:xfrm>
            <a:off x="4367070" y="0"/>
            <a:ext cx="3451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cap="all" dirty="0">
                <a:solidFill>
                  <a:srgbClr val="FB8C29"/>
                </a:solidFill>
                <a:ea typeface="+mj-ea"/>
                <a:cs typeface="+mj-cs"/>
              </a:rPr>
              <a:t>Sottosviluppo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FC0E71-A5FA-427C-86F7-D296A0F1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B1DF-B2D9-4AD0-B642-CBD80A46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800" y="0"/>
            <a:ext cx="3434077" cy="468673"/>
          </a:xfrm>
        </p:spPr>
        <p:txBody>
          <a:bodyPr>
            <a:noAutofit/>
          </a:bodyPr>
          <a:lstStyle/>
          <a:p>
            <a:r>
              <a:rPr lang="it-IT" dirty="0"/>
              <a:t>Sottosviluppo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3F12B-DEEB-4992-A97F-DEB89C0D7ADD}"/>
              </a:ext>
            </a:extLst>
          </p:cNvPr>
          <p:cNvSpPr/>
          <p:nvPr/>
        </p:nvSpPr>
        <p:spPr>
          <a:xfrm>
            <a:off x="373435" y="580664"/>
            <a:ext cx="646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Il sottosviluppo è una condizione di arretratezza delle strutture economiche e produttive di un paese</a:t>
            </a:r>
            <a:endParaRPr lang="it-IT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AC30C-8AD2-4FF5-9EFC-5674E762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7" t="11059" r="9090" b="8736"/>
          <a:stretch/>
        </p:blipFill>
        <p:spPr>
          <a:xfrm>
            <a:off x="373435" y="1616790"/>
            <a:ext cx="6332165" cy="3685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602426-5F9D-4E87-9FDD-B765F9A57176}"/>
              </a:ext>
            </a:extLst>
          </p:cNvPr>
          <p:cNvSpPr txBox="1"/>
          <p:nvPr/>
        </p:nvSpPr>
        <p:spPr>
          <a:xfrm>
            <a:off x="7341676" y="580664"/>
            <a:ext cx="423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 paese si definisce in uno stato di sottosviluppo quando l’indice di sviluppo umano (ISU) ha un valore inferiore 0,500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CCFAD-FD4C-4CE4-9E43-28AB65075888}"/>
              </a:ext>
            </a:extLst>
          </p:cNvPr>
          <p:cNvSpPr/>
          <p:nvPr/>
        </p:nvSpPr>
        <p:spPr>
          <a:xfrm>
            <a:off x="7341675" y="2716930"/>
            <a:ext cx="4757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Basso reddito pro capite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Scadente qualità della vita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Esportazione di minerali o prodotti grezzi Agricoltura di sussistenza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Scarsità di capitali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Mancanza di infrastrutture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Dittature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Corruzione dilagante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Disparità sociali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97ACA-B695-4DA3-96E0-E077E61661C1}"/>
              </a:ext>
            </a:extLst>
          </p:cNvPr>
          <p:cNvSpPr txBox="1"/>
          <p:nvPr/>
        </p:nvSpPr>
        <p:spPr>
          <a:xfrm>
            <a:off x="8431078" y="2293749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+mj-lt"/>
              </a:rPr>
              <a:t>CARATTERISTICHE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5C9EE-8CC8-439F-9A23-8313D161EF51}"/>
              </a:ext>
            </a:extLst>
          </p:cNvPr>
          <p:cNvSpPr txBox="1"/>
          <p:nvPr/>
        </p:nvSpPr>
        <p:spPr>
          <a:xfrm>
            <a:off x="7918561" y="6488668"/>
            <a:ext cx="441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Fonti: scuola.Net; Wikimedia; Treccani.it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40C6AD8-7D09-4B1C-804A-A741C76E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FB12737-5908-4A1B-BCB1-BE29D78C0E7A}"/>
              </a:ext>
            </a:extLst>
          </p:cNvPr>
          <p:cNvSpPr txBox="1">
            <a:spLocks/>
          </p:cNvSpPr>
          <p:nvPr/>
        </p:nvSpPr>
        <p:spPr>
          <a:xfrm>
            <a:off x="2258567" y="-281953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Cause del sottosviluppo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D080453-AFE6-4BA3-A6B4-AC5E5C6D72E6}"/>
              </a:ext>
            </a:extLst>
          </p:cNvPr>
          <p:cNvSpPr txBox="1">
            <a:spLocks/>
          </p:cNvSpPr>
          <p:nvPr/>
        </p:nvSpPr>
        <p:spPr>
          <a:xfrm>
            <a:off x="967409" y="1258956"/>
            <a:ext cx="5040198" cy="3902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lnSpc>
                <a:spcPct val="200000"/>
              </a:lnSpc>
              <a:buNone/>
            </a:pPr>
            <a:r>
              <a:rPr lang="it-IT" dirty="0">
                <a:solidFill>
                  <a:schemeClr val="accent1"/>
                </a:solidFill>
              </a:rPr>
              <a:t>FATTORI NATURALI</a:t>
            </a:r>
          </a:p>
          <a:p>
            <a:pPr algn="just">
              <a:lnSpc>
                <a:spcPct val="200000"/>
              </a:lnSpc>
            </a:pPr>
            <a:r>
              <a:rPr lang="it-IT" dirty="0"/>
              <a:t>Clima avverso</a:t>
            </a:r>
          </a:p>
          <a:p>
            <a:pPr algn="just">
              <a:lnSpc>
                <a:spcPct val="200000"/>
              </a:lnSpc>
            </a:pPr>
            <a:r>
              <a:rPr lang="it-IT" dirty="0"/>
              <a:t>Povertà del suolo</a:t>
            </a:r>
          </a:p>
          <a:p>
            <a:pPr algn="just">
              <a:lnSpc>
                <a:spcPct val="200000"/>
              </a:lnSpc>
            </a:pPr>
            <a:r>
              <a:rPr lang="it-IT" sz="1900" dirty="0"/>
              <a:t>Distribuzione delle risorse disomogenea</a:t>
            </a:r>
          </a:p>
          <a:p>
            <a:pPr algn="just">
              <a:lnSpc>
                <a:spcPct val="200000"/>
              </a:lnSpc>
            </a:pPr>
            <a:r>
              <a:rPr lang="it-IT" dirty="0"/>
              <a:t>Sproporzione fra popolazione e risorse</a:t>
            </a:r>
          </a:p>
          <a:p>
            <a:pPr algn="just">
              <a:lnSpc>
                <a:spcPct val="200000"/>
              </a:lnSpc>
            </a:pPr>
            <a:r>
              <a:rPr lang="it-IT" dirty="0"/>
              <a:t>Posizione geografica sfavorevole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E23C92D-8162-46C6-8D62-319A830FE8CD}"/>
              </a:ext>
            </a:extLst>
          </p:cNvPr>
          <p:cNvSpPr txBox="1">
            <a:spLocks/>
          </p:cNvSpPr>
          <p:nvPr/>
        </p:nvSpPr>
        <p:spPr>
          <a:xfrm>
            <a:off x="6007607" y="1258956"/>
            <a:ext cx="5468776" cy="2740833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ct val="200000"/>
              </a:lnSpc>
              <a:buNone/>
            </a:pPr>
            <a:r>
              <a:rPr lang="it-IT" sz="2000" dirty="0">
                <a:solidFill>
                  <a:schemeClr val="accent1"/>
                </a:solidFill>
              </a:rPr>
              <a:t>FATTORI CULTURALI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Modelli culturali e credenze religiose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Disinteresse per la ricerca scientifica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Dominio coloniale 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Decolonizzazione caotica e segnata da guerre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4C28E-808F-4F43-9979-697E73CA60A9}"/>
              </a:ext>
            </a:extLst>
          </p:cNvPr>
          <p:cNvSpPr txBox="1"/>
          <p:nvPr/>
        </p:nvSpPr>
        <p:spPr>
          <a:xfrm>
            <a:off x="9756647" y="6488668"/>
            <a:ext cx="25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Daniela Dragoni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43EDA1-3687-445B-BE11-1F315C8F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_kia96_">
            <a:extLst>
              <a:ext uri="{FF2B5EF4-FFF2-40B4-BE49-F238E27FC236}">
                <a16:creationId xmlns:a16="http://schemas.microsoft.com/office/drawing/2014/main" id="{FAA0072F-FD63-4B30-BECD-84DBB9C6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47713"/>
            <a:ext cx="342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E72AC1-F8A4-4B80-82C7-7C4759DA8E49}"/>
              </a:ext>
            </a:extLst>
          </p:cNvPr>
          <p:cNvSpPr/>
          <p:nvPr/>
        </p:nvSpPr>
        <p:spPr>
          <a:xfrm>
            <a:off x="503582" y="777772"/>
            <a:ext cx="110920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Aiutare i paesi più poveri </a:t>
            </a:r>
            <a:r>
              <a:rPr lang="it-IT" sz="1600" i="1" dirty="0"/>
              <a:t>con prestiti e investimenti per modernizzare l'agricoltura, il razionale sfruttamento delle risorse del sottosuolo e l'avvio dell'industrializzazione/estinguere il debito/microcredito</a:t>
            </a:r>
            <a:endParaRPr lang="it-IT" i="1" dirty="0"/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Formare una classe dirigente capace </a:t>
            </a:r>
            <a:r>
              <a:rPr lang="it-IT" sz="1600" i="1" dirty="0"/>
              <a:t>per guidare lo sviluppo economico e sociale e tecnici in grado di impiegare efficacemente gli aiuti ricevuti</a:t>
            </a:r>
            <a:endParaRPr lang="it-IT" i="1" dirty="0"/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Diffondere l'istruzione </a:t>
            </a:r>
            <a:r>
              <a:rPr lang="it-IT" sz="1600" i="1" dirty="0"/>
              <a:t>per rispondere meglio alle nuove possibilità occupazionali </a:t>
            </a:r>
            <a:endParaRPr lang="it-IT" i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Frenare l’incremento demografico eccessivo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Combattere pregiudizi e credenze di ostacolo al progresso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Migliorare la situazione sanitaria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Rendere le popolazioni capaci di affrontare le calamità naturali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67C803-94E4-42C7-8FAB-CFCFD486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-271463"/>
            <a:ext cx="9291215" cy="1049235"/>
          </a:xfrm>
        </p:spPr>
        <p:txBody>
          <a:bodyPr/>
          <a:lstStyle/>
          <a:p>
            <a:r>
              <a:rPr lang="it-IT" dirty="0"/>
              <a:t>Possibili rimedi: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E8ECD-DFD2-4520-A78D-87C11F2CC491}"/>
              </a:ext>
            </a:extLst>
          </p:cNvPr>
          <p:cNvSpPr txBox="1"/>
          <p:nvPr/>
        </p:nvSpPr>
        <p:spPr>
          <a:xfrm>
            <a:off x="10247300" y="6535988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scuola.Net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53E071-154F-4611-B874-94FDE5F8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B386-8BCB-4873-9525-922804FE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65" y="-171874"/>
            <a:ext cx="9291215" cy="1049235"/>
          </a:xfrm>
        </p:spPr>
        <p:txBody>
          <a:bodyPr/>
          <a:lstStyle/>
          <a:p>
            <a:r>
              <a:rPr lang="it-IT" dirty="0"/>
              <a:t>Sviluppo eco-compatibile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1CEAF-C9B0-4FB6-89A2-0C20CDB25731}"/>
              </a:ext>
            </a:extLst>
          </p:cNvPr>
          <p:cNvSpPr/>
          <p:nvPr/>
        </p:nvSpPr>
        <p:spPr>
          <a:xfrm>
            <a:off x="475465" y="710445"/>
            <a:ext cx="11442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Lo sviluppo eco-compatibile prevede l'uso razionale delle risorse naturali e culturali, di tecnologie alternative e di sistemi di produzione mirati al controllo dello spreco delle risorse non rinnovabili.</a:t>
            </a:r>
          </a:p>
          <a:p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86884-C94D-4D87-8AC5-1C31F234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6"/>
          <a:stretch/>
        </p:blipFill>
        <p:spPr>
          <a:xfrm>
            <a:off x="475466" y="1606380"/>
            <a:ext cx="5692859" cy="4141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EE2A2B-4F2F-4E16-9E39-1ECEDF8BBC47}"/>
              </a:ext>
            </a:extLst>
          </p:cNvPr>
          <p:cNvSpPr/>
          <p:nvPr/>
        </p:nvSpPr>
        <p:spPr>
          <a:xfrm>
            <a:off x="6555782" y="1759680"/>
            <a:ext cx="536241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CARATTERISTICHE</a:t>
            </a:r>
            <a:endParaRPr lang="it-IT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Intervento umano limitato entro le capacità di carico dei sistemi naturali conservandone la loro vitalità e la loro resilienza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Progresso tecnologico  indirizzato all’incremento dell’efficienza piuttosto che all’incremento del flusso di energia e materie prime;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Livelli di prelievo delle risorse non rinnovabili non sopra alle capacità rigenerative;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dirty="0"/>
              <a:t>Emissione di scarti e rifiuti non sopra alla capacità di assimilazione dei sistemi naturali.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922CB-4F1B-4BBB-9C68-3DFEFE06BA7B}"/>
              </a:ext>
            </a:extLst>
          </p:cNvPr>
          <p:cNvSpPr txBox="1"/>
          <p:nvPr/>
        </p:nvSpPr>
        <p:spPr>
          <a:xfrm>
            <a:off x="8445012" y="6488668"/>
            <a:ext cx="374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Fonti: Emiliaromagna.it; WWFItaly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75331B-0C57-40AD-9097-C4370547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B728-9FFD-46C9-8C6F-81918CB0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65" y="0"/>
            <a:ext cx="9291215" cy="1049235"/>
          </a:xfrm>
        </p:spPr>
        <p:txBody>
          <a:bodyPr/>
          <a:lstStyle/>
          <a:p>
            <a:r>
              <a:rPr lang="it-IT" dirty="0"/>
              <a:t>Indicatori di eco-compatibilità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4FBCE-FD8D-4E74-81A6-8EF5E4714F3A}"/>
              </a:ext>
            </a:extLst>
          </p:cNvPr>
          <p:cNvSpPr/>
          <p:nvPr/>
        </p:nvSpPr>
        <p:spPr>
          <a:xfrm>
            <a:off x="262073" y="1049235"/>
            <a:ext cx="113151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Indicatori "determinanti" : </a:t>
            </a:r>
            <a:r>
              <a:rPr lang="it-IT" dirty="0"/>
              <a:t>le condizioni socio-economiche che causano le pressioni ambientali;</a:t>
            </a:r>
          </a:p>
          <a:p>
            <a:r>
              <a:rPr lang="it-IT" dirty="0"/>
              <a:t>es.numero di abitanti presenti in un bacino.</a:t>
            </a:r>
          </a:p>
          <a:p>
            <a:r>
              <a:rPr lang="it-IT" b="1" dirty="0"/>
              <a:t>Indicatori di "pressione" </a:t>
            </a:r>
            <a:r>
              <a:rPr lang="it-IT" dirty="0"/>
              <a:t>: le azioni dell'uomo direttamente impattanti per l'ambiente;</a:t>
            </a:r>
          </a:p>
          <a:p>
            <a:r>
              <a:rPr lang="it-IT" dirty="0"/>
              <a:t>es portata dei prelievi d'acqua da un fiume.</a:t>
            </a:r>
          </a:p>
          <a:p>
            <a:endParaRPr lang="it-IT" dirty="0"/>
          </a:p>
          <a:p>
            <a:r>
              <a:rPr lang="it-IT" dirty="0"/>
              <a:t>Il rapporto tra un indicatore di pressione con un indicatore determinante, tra di loro correlati, fornisce un </a:t>
            </a:r>
            <a:r>
              <a:rPr lang="it-IT" b="1" dirty="0"/>
              <a:t>indice d'efficienza ambientale</a:t>
            </a:r>
          </a:p>
          <a:p>
            <a:endParaRPr lang="it-IT" dirty="0"/>
          </a:p>
          <a:p>
            <a:r>
              <a:rPr lang="it-IT" b="1" dirty="0"/>
              <a:t>Indicatori di "stato" </a:t>
            </a:r>
            <a:r>
              <a:rPr lang="it-IT" dirty="0"/>
              <a:t>: le condizioni di qualità delle varie componenti ambientali;  </a:t>
            </a:r>
          </a:p>
          <a:p>
            <a:r>
              <a:rPr lang="it-IT" dirty="0"/>
              <a:t>es. la portata di un fiume o la presenza in natura di sostanza chimiche nell’acqua.</a:t>
            </a:r>
          </a:p>
          <a:p>
            <a:r>
              <a:rPr lang="it-IT" b="1" dirty="0"/>
              <a:t>Indicatori di "impatto" </a:t>
            </a:r>
            <a:r>
              <a:rPr lang="it-IT" dirty="0"/>
              <a:t>: le modifiche di stato per effetto delle pressioni umane; </a:t>
            </a:r>
          </a:p>
          <a:p>
            <a:r>
              <a:rPr lang="it-IT" dirty="0"/>
              <a:t>es. l'aumento di nitrati nelle acque di un fiume a valle di uno scarico.</a:t>
            </a:r>
          </a:p>
          <a:p>
            <a:endParaRPr lang="it-IT" dirty="0"/>
          </a:p>
          <a:p>
            <a:r>
              <a:rPr lang="it-IT" dirty="0"/>
              <a:t>Il rapporto tra un indicatore di impatto ed un indicatore di pressione, tra di loro correlati, fornisce un </a:t>
            </a:r>
            <a:r>
              <a:rPr lang="it-IT" b="1" dirty="0"/>
              <a:t>indice di sensibilità ambientale della componente interessata</a:t>
            </a:r>
          </a:p>
          <a:p>
            <a:endParaRPr lang="it-IT" b="1" dirty="0"/>
          </a:p>
          <a:p>
            <a:r>
              <a:rPr lang="it-IT" b="1" dirty="0"/>
              <a:t>Indicatori di "risposta" : </a:t>
            </a:r>
            <a:r>
              <a:rPr lang="it-IT" dirty="0"/>
              <a:t>le azioni umane intraprese per risolvere un problema ambientale;</a:t>
            </a:r>
          </a:p>
          <a:p>
            <a:r>
              <a:rPr lang="it-IT" dirty="0"/>
              <a:t>es. la depurazione degli inquinanti.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35B581-8717-4D38-94DF-DDFD7AE3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5852-42BC-45C7-B7AA-B181FF3F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84" y="556546"/>
            <a:ext cx="9291215" cy="1049235"/>
          </a:xfrm>
        </p:spPr>
        <p:txBody>
          <a:bodyPr/>
          <a:lstStyle/>
          <a:p>
            <a:r>
              <a:rPr lang="it-IT" dirty="0"/>
              <a:t>Decrescita felice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01163-166B-4CAB-9AC8-EAB4E1C1A237}"/>
              </a:ext>
            </a:extLst>
          </p:cNvPr>
          <p:cNvSpPr/>
          <p:nvPr/>
        </p:nvSpPr>
        <p:spPr>
          <a:xfrm>
            <a:off x="1230717" y="1263425"/>
            <a:ext cx="9639947" cy="443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dirty="0"/>
              <a:t>La decrescita è una corrente di pensiero politico, economico e sociale favorevole alla riduzione controllata, selettiva e volontaria della produzione economica e dei consumi, con l'obiettivo di stabilire relazioni di equilibrio ecologico fra l'uomo e la natura ovvero sviluppo sostenibile in termini di indici di sviluppo di fronte anche al rapporto sui limiti dello sviluppo, nonché di equità fra gli esseri umani stessi.</a:t>
            </a:r>
          </a:p>
          <a:p>
            <a:pPr algn="just">
              <a:lnSpc>
                <a:spcPct val="200000"/>
              </a:lnSpc>
            </a:pPr>
            <a:r>
              <a:rPr lang="it-IT" dirty="0"/>
              <a:t>Indica la necessità e l'urgenza di un "cambio di paradigma", di un'inversione di tendenza rispetto al modello dominante della crescita basato sulla produzione esorbitante di merci e sul loro rapido consumo.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7D334D-97FD-42DE-9977-A677C1C3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06" y="0"/>
            <a:ext cx="683394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5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311</TotalTime>
  <Words>616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Adobe Song Std L</vt:lpstr>
      <vt:lpstr>Arial</vt:lpstr>
      <vt:lpstr>Rockwell</vt:lpstr>
      <vt:lpstr>Wingdings 2</vt:lpstr>
      <vt:lpstr>Gallery</vt:lpstr>
      <vt:lpstr>Sottosviluppo &amp; sviluppo  eco-compatibile</vt:lpstr>
      <vt:lpstr>Sottosviluppo</vt:lpstr>
      <vt:lpstr>Presentazione standard di PowerPoint</vt:lpstr>
      <vt:lpstr>Possibili rimedi:</vt:lpstr>
      <vt:lpstr>Sviluppo eco-compatibile</vt:lpstr>
      <vt:lpstr>Indicatori di eco-compatibilità</vt:lpstr>
      <vt:lpstr>Decrescita felice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Sottosviluppo &amp; sviluppo  eco-compatibile</dc:title>
  <dc:creator>Metyou Lanzipedia</dc:creator>
  <cp:lastModifiedBy>Metyou Lanzipedia</cp:lastModifiedBy>
  <cp:revision>19</cp:revision>
  <dcterms:created xsi:type="dcterms:W3CDTF">2017-07-26T09:11:17Z</dcterms:created>
  <dcterms:modified xsi:type="dcterms:W3CDTF">2017-10-09T19:28:57Z</dcterms:modified>
</cp:coreProperties>
</file>